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9" r:id="rId3"/>
    <p:sldId id="325" r:id="rId4"/>
    <p:sldId id="328" r:id="rId5"/>
    <p:sldId id="329" r:id="rId6"/>
    <p:sldId id="330" r:id="rId7"/>
    <p:sldId id="331" r:id="rId8"/>
    <p:sldId id="332" r:id="rId9"/>
    <p:sldId id="326" r:id="rId10"/>
    <p:sldId id="293" r:id="rId11"/>
    <p:sldId id="319" r:id="rId12"/>
    <p:sldId id="274" r:id="rId13"/>
    <p:sldId id="333" r:id="rId14"/>
    <p:sldId id="321" r:id="rId15"/>
    <p:sldId id="322" r:id="rId16"/>
    <p:sldId id="323" r:id="rId17"/>
    <p:sldId id="336" r:id="rId18"/>
    <p:sldId id="324" r:id="rId19"/>
    <p:sldId id="312" r:id="rId20"/>
    <p:sldId id="327" r:id="rId21"/>
    <p:sldId id="301" r:id="rId22"/>
    <p:sldId id="297" r:id="rId23"/>
    <p:sldId id="261" r:id="rId24"/>
    <p:sldId id="337" r:id="rId25"/>
    <p:sldId id="291" r:id="rId26"/>
    <p:sldId id="268"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98" d="100"/>
          <a:sy n="98" d="100"/>
        </p:scale>
        <p:origin x="600" y="84"/>
      </p:cViewPr>
      <p:guideLst>
        <p:guide orient="horz" pos="1620"/>
        <p:guide pos="2880"/>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9D668-99ED-49CF-831F-A840C6D76BAE}" type="datetimeFigureOut">
              <a:rPr lang="en-US" smtClean="0"/>
              <a:pPr/>
              <a:t>9/23/2015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292529-66D3-43A7-9086-539AA4A35910}" type="slidenum">
              <a:rPr lang="en-US" smtClean="0"/>
              <a:pPr/>
              <a:t>‹#›</a:t>
            </a:fld>
            <a:endParaRPr lang="en-US"/>
          </a:p>
        </p:txBody>
      </p:sp>
    </p:spTree>
    <p:extLst>
      <p:ext uri="{BB962C8B-B14F-4D97-AF65-F5344CB8AC3E}">
        <p14:creationId xmlns:p14="http://schemas.microsoft.com/office/powerpoint/2010/main" val="2956762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4A736-C162-4D71-AF44-405F76366576}" type="datetimeFigureOut">
              <a:rPr lang="en-US" smtClean="0"/>
              <a:pPr/>
              <a:t>9/23/2015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97AD8-F30C-4F9C-820E-149D077B2CA4}" type="slidenum">
              <a:rPr lang="en-US" smtClean="0"/>
              <a:pPr/>
              <a:t>‹#›</a:t>
            </a:fld>
            <a:endParaRPr lang="en-US"/>
          </a:p>
        </p:txBody>
      </p:sp>
    </p:spTree>
    <p:extLst>
      <p:ext uri="{BB962C8B-B14F-4D97-AF65-F5344CB8AC3E}">
        <p14:creationId xmlns:p14="http://schemas.microsoft.com/office/powerpoint/2010/main" val="267202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7575" y="-6432"/>
            <a:ext cx="2634018" cy="2634018"/>
          </a:xfrm>
          <a:prstGeom prst="rect">
            <a:avLst/>
          </a:prstGeom>
        </p:spPr>
      </p:pic>
    </p:spTree>
    <p:extLst>
      <p:ext uri="{BB962C8B-B14F-4D97-AF65-F5344CB8AC3E}">
        <p14:creationId xmlns:p14="http://schemas.microsoft.com/office/powerpoint/2010/main" val="184952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19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9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8111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053443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68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76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0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p:cNvSpPr/>
          <p:nvPr userDrawn="1"/>
        </p:nvSpPr>
        <p:spPr>
          <a:xfrm>
            <a:off x="0" y="598488"/>
            <a:ext cx="466725" cy="825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en-US" sz="1800" dirty="0">
              <a:solidFill>
                <a:prstClr val="white"/>
              </a:solidFill>
            </a:endParaRPr>
          </a:p>
        </p:txBody>
      </p:sp>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0"/>
          <p:cNvSpPr txBox="1"/>
          <p:nvPr userDrawn="1"/>
        </p:nvSpPr>
        <p:spPr>
          <a:xfrm>
            <a:off x="34925" y="4795838"/>
            <a:ext cx="1441450" cy="276225"/>
          </a:xfrm>
          <a:prstGeom prst="rect">
            <a:avLst/>
          </a:prstGeom>
          <a:noFill/>
        </p:spPr>
        <p:txBody>
          <a:bodyPr>
            <a:spAutoFit/>
          </a:bodyPr>
          <a:lstStyle>
            <a:lvl1pPr defTabSz="684213">
              <a:defRPr sz="1300">
                <a:solidFill>
                  <a:schemeClr val="tx1"/>
                </a:solidFill>
                <a:latin typeface="Arial" panose="020B0604020202020204" pitchFamily="34" charset="0"/>
                <a:cs typeface="Arial" panose="020B0604020202020204" pitchFamily="34" charset="0"/>
              </a:defRPr>
            </a:lvl1pPr>
            <a:lvl2pPr marL="742950" indent="-285750" defTabSz="684213">
              <a:defRPr sz="1300">
                <a:solidFill>
                  <a:schemeClr val="tx1"/>
                </a:solidFill>
                <a:latin typeface="Arial" panose="020B0604020202020204" pitchFamily="34" charset="0"/>
                <a:cs typeface="Arial" panose="020B0604020202020204" pitchFamily="34" charset="0"/>
              </a:defRPr>
            </a:lvl2pPr>
            <a:lvl3pPr marL="1143000" indent="-228600" defTabSz="684213">
              <a:defRPr sz="1300">
                <a:solidFill>
                  <a:schemeClr val="tx1"/>
                </a:solidFill>
                <a:latin typeface="Arial" panose="020B0604020202020204" pitchFamily="34" charset="0"/>
                <a:cs typeface="Arial" panose="020B0604020202020204" pitchFamily="34" charset="0"/>
              </a:defRPr>
            </a:lvl3pPr>
            <a:lvl4pPr marL="1600200" indent="-228600" defTabSz="684213">
              <a:defRPr sz="1300">
                <a:solidFill>
                  <a:schemeClr val="tx1"/>
                </a:solidFill>
                <a:latin typeface="Arial" panose="020B0604020202020204" pitchFamily="34" charset="0"/>
                <a:cs typeface="Arial" panose="020B0604020202020204" pitchFamily="34" charset="0"/>
              </a:defRPr>
            </a:lvl4pPr>
            <a:lvl5pPr marL="2057400" indent="-228600" defTabSz="684213">
              <a:defRPr sz="1300">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07A182C6-DE33-4717-9328-D7A600982F21}"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5" name="TextBox 10"/>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6F270763-AED9-45CD-9365-BBCA49DD3BFC}"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6" name="TextBox 5"/>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defTabSz="914400">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E72573F4-59D0-4B9B-8D74-A125A38C884A}" type="slidenum">
              <a:rPr lang="en-IN" altLang="en-US" sz="1200" smtClean="0">
                <a:solidFill>
                  <a:srgbClr val="0070C0"/>
                </a:solidFill>
                <a:latin typeface="Tahoma" panose="020B0604030504040204" pitchFamily="34" charset="0"/>
                <a:cs typeface="Tahoma" panose="020B0604030504040204" pitchFamily="34" charset="0"/>
              </a:rPr>
              <a:pPr defTabSz="914400">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391287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22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ext uri="{D42A27DB-BD31-4B8C-83A1-F6EECF244321}">
                <p14:modId xmlns:p14="http://schemas.microsoft.com/office/powerpoint/2010/main" val="2396403058"/>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12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3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13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46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13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6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37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32687"/>
      </p:ext>
    </p:extLst>
  </p:cSld>
  <p:clrMap bg1="lt1" tx1="dk1" bg2="lt2" tx2="dk2" accent1="accent1" accent2="accent2" accent3="accent3" accent4="accent4" accent5="accent5" accent6="accent6" hlink="hlink" folHlink="folHlink"/>
  <p:sldLayoutIdLst>
    <p:sldLayoutId id="2147483662" r:id="rId1"/>
    <p:sldLayoutId id="2147483669" r:id="rId2"/>
    <p:sldLayoutId id="2147483678" r:id="rId3"/>
    <p:sldLayoutId id="2147483663" r:id="rId4"/>
    <p:sldLayoutId id="2147483670" r:id="rId5"/>
    <p:sldLayoutId id="2147483674" r:id="rId6"/>
    <p:sldLayoutId id="2147483672" r:id="rId7"/>
    <p:sldLayoutId id="2147483675" r:id="rId8"/>
    <p:sldLayoutId id="2147483673" r:id="rId9"/>
    <p:sldLayoutId id="2147483671" r:id="rId10"/>
    <p:sldLayoutId id="2147483676" r:id="rId11"/>
    <p:sldLayoutId id="2147483679" r:id="rId12"/>
    <p:sldLayoutId id="2147483680" r:id="rId13"/>
    <p:sldLayoutId id="2147483677" r:id="rId14"/>
    <p:sldLayoutId id="2147483667" r:id="rId15"/>
    <p:sldLayoutId id="2147483668" r:id="rId16"/>
    <p:sldLayoutId id="2147483682" r:id="rId17"/>
    <p:sldLayoutId id="2147483683" r:id="rId18"/>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userDrawn="1">
          <p15:clr>
            <a:srgbClr val="F26B43"/>
          </p15:clr>
        </p15:guide>
        <p15:guide id="2"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hyperlink" Target="http://www.edureka.co/angular-j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1417" y="3104893"/>
            <a:ext cx="7620000" cy="738664"/>
          </a:xfrm>
          <a:prstGeom prst="rect">
            <a:avLst/>
          </a:prstGeom>
        </p:spPr>
        <p:txBody>
          <a:bodyPr wrap="square">
            <a:spAutoFit/>
          </a:bodyPr>
          <a:lstStyle/>
          <a:p>
            <a:pPr algn="ctr"/>
            <a:r>
              <a:rPr lang="en-US" sz="1400" dirty="0">
                <a:latin typeface="Tahoma" pitchFamily="34" charset="0"/>
                <a:ea typeface="Tahoma" pitchFamily="34" charset="0"/>
                <a:cs typeface="Tahoma" pitchFamily="34" charset="0"/>
              </a:rPr>
              <a:t>View </a:t>
            </a:r>
            <a:r>
              <a:rPr lang="en-US" sz="1400" dirty="0" smtClean="0">
                <a:latin typeface="Tahoma" pitchFamily="34" charset="0"/>
                <a:ea typeface="Tahoma" pitchFamily="34" charset="0"/>
                <a:cs typeface="Tahoma" pitchFamily="34" charset="0"/>
              </a:rPr>
              <a:t>AngularJS course details at </a:t>
            </a:r>
            <a:r>
              <a:rPr lang="en-US" sz="1400" dirty="0" smtClean="0">
                <a:latin typeface="Tahoma" pitchFamily="34" charset="0"/>
                <a:ea typeface="Tahoma" pitchFamily="34" charset="0"/>
                <a:cs typeface="Tahoma" pitchFamily="34" charset="0"/>
                <a:hlinkClick r:id="rId2"/>
              </a:rPr>
              <a:t>www.edureka.co/angular-js</a:t>
            </a:r>
            <a:endParaRPr lang="en-US" sz="1400" dirty="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p:txBody>
      </p:sp>
      <p:sp>
        <p:nvSpPr>
          <p:cNvPr id="6" name="TextBox 5"/>
          <p:cNvSpPr txBox="1"/>
          <p:nvPr/>
        </p:nvSpPr>
        <p:spPr>
          <a:xfrm>
            <a:off x="76200" y="3520392"/>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For Queries :</a:t>
            </a: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/edurekaIN</a:t>
            </a:r>
          </a:p>
        </p:txBody>
      </p:sp>
      <p:sp>
        <p:nvSpPr>
          <p:cNvPr id="7" name="TextBox 6"/>
          <p:cNvSpPr txBox="1"/>
          <p:nvPr/>
        </p:nvSpPr>
        <p:spPr>
          <a:xfrm>
            <a:off x="6467518" y="3520525"/>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a:t>
            </a:r>
            <a:r>
              <a:rPr lang="en-IN" sz="1200" dirty="0" smtClean="0">
                <a:latin typeface="Tahoma" panose="020B0604030504040204" pitchFamily="34" charset="0"/>
                <a:ea typeface="Tahoma" panose="020B0604030504040204" pitchFamily="34" charset="0"/>
                <a:cs typeface="Tahoma" panose="020B0604030504040204" pitchFamily="34" charset="0"/>
              </a:rPr>
              <a:t>us </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hlinkClick r:id="rId3"/>
              </a:rPr>
              <a:t>webinars@edureka.co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627272" y="2666446"/>
            <a:ext cx="7908291" cy="369332"/>
          </a:xfrm>
          <a:prstGeom prst="rect">
            <a:avLst/>
          </a:prstGeom>
          <a:noFill/>
        </p:spPr>
        <p:txBody>
          <a:bodyPr wrap="square" rtlCol="0">
            <a:spAutoFit/>
          </a:bodyPr>
          <a:lstStyle/>
          <a:p>
            <a:pPr algn="ctr"/>
            <a:r>
              <a:rPr lang="en-IN" sz="1800" b="1" dirty="0">
                <a:latin typeface="Castellar" panose="020A0402060406010301" pitchFamily="18" charset="0"/>
              </a:rPr>
              <a:t>AngularJS : </a:t>
            </a:r>
            <a:r>
              <a:rPr lang="en-IN" sz="1800" b="1" dirty="0" err="1">
                <a:latin typeface="Castellar" panose="020A0402060406010301" pitchFamily="18" charset="0"/>
              </a:rPr>
              <a:t>Superheroic</a:t>
            </a:r>
            <a:r>
              <a:rPr lang="en-IN" sz="1800" b="1" dirty="0">
                <a:latin typeface="Castellar" panose="020A0402060406010301" pitchFamily="18" charset="0"/>
              </a:rPr>
              <a:t> JavaScript MVW Framework</a:t>
            </a:r>
          </a:p>
        </p:txBody>
      </p:sp>
    </p:spTree>
    <p:extLst>
      <p:ext uri="{BB962C8B-B14F-4D97-AF65-F5344CB8AC3E}">
        <p14:creationId xmlns:p14="http://schemas.microsoft.com/office/powerpoint/2010/main" val="14459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AngularJS?</a:t>
            </a:r>
            <a:endParaRPr lang="en-US" dirty="0"/>
          </a:p>
        </p:txBody>
      </p:sp>
      <p:sp>
        <p:nvSpPr>
          <p:cNvPr id="3" name="Content Placeholder 2"/>
          <p:cNvSpPr>
            <a:spLocks noGrp="1"/>
          </p:cNvSpPr>
          <p:nvPr>
            <p:ph idx="1"/>
          </p:nvPr>
        </p:nvSpPr>
        <p:spPr>
          <a:xfrm>
            <a:off x="447478" y="2198450"/>
            <a:ext cx="4134255" cy="3716067"/>
          </a:xfrm>
        </p:spPr>
        <p:txBody>
          <a:bodyPr/>
          <a:lstStyle/>
          <a:p>
            <a:r>
              <a:rPr lang="en-IN" dirty="0" err="1" smtClean="0">
                <a:solidFill>
                  <a:srgbClr val="262626"/>
                </a:solidFill>
              </a:rPr>
              <a:t>OpenSource</a:t>
            </a:r>
            <a:r>
              <a:rPr lang="en-IN" dirty="0" smtClean="0">
                <a:solidFill>
                  <a:srgbClr val="262626"/>
                </a:solidFill>
              </a:rPr>
              <a:t> </a:t>
            </a:r>
            <a:r>
              <a:rPr lang="en-IN" dirty="0">
                <a:solidFill>
                  <a:srgbClr val="262626"/>
                </a:solidFill>
              </a:rPr>
              <a:t>client side JavaScript framework created by </a:t>
            </a:r>
            <a:r>
              <a:rPr lang="en-IN" dirty="0" smtClean="0">
                <a:solidFill>
                  <a:srgbClr val="0070C0"/>
                </a:solidFill>
              </a:rPr>
              <a:t>Google</a:t>
            </a:r>
            <a:endParaRPr lang="en-US" dirty="0">
              <a:solidFill>
                <a:srgbClr val="0070C0"/>
              </a:solidFill>
            </a:endParaRPr>
          </a:p>
          <a:p>
            <a:r>
              <a:rPr lang="en-US" dirty="0" smtClean="0"/>
              <a:t>Designed </a:t>
            </a:r>
            <a:r>
              <a:rPr lang="en-US" dirty="0"/>
              <a:t>for web developers and designers, who </a:t>
            </a:r>
            <a:r>
              <a:rPr lang="en-US" dirty="0" smtClean="0"/>
              <a:t>need </a:t>
            </a:r>
            <a:r>
              <a:rPr lang="en-US" dirty="0"/>
              <a:t>to have </a:t>
            </a:r>
            <a:r>
              <a:rPr lang="en-US" dirty="0">
                <a:solidFill>
                  <a:srgbClr val="0070C0"/>
                </a:solidFill>
              </a:rPr>
              <a:t>more</a:t>
            </a:r>
            <a:r>
              <a:rPr lang="en-US" dirty="0"/>
              <a:t> </a:t>
            </a:r>
            <a:r>
              <a:rPr lang="en-US" dirty="0">
                <a:solidFill>
                  <a:srgbClr val="0070C0"/>
                </a:solidFill>
              </a:rPr>
              <a:t>control</a:t>
            </a:r>
            <a:r>
              <a:rPr lang="en-US" dirty="0"/>
              <a:t> over their web </a:t>
            </a:r>
            <a:r>
              <a:rPr lang="en-US" dirty="0" smtClean="0"/>
              <a:t>Applications</a:t>
            </a:r>
          </a:p>
          <a:p>
            <a:r>
              <a:rPr lang="en-US" dirty="0" smtClean="0"/>
              <a:t>AngularJS </a:t>
            </a:r>
            <a:r>
              <a:rPr lang="en-US" dirty="0"/>
              <a:t>accomplishes a lot by embracing </a:t>
            </a:r>
            <a:r>
              <a:rPr lang="en-US" dirty="0">
                <a:solidFill>
                  <a:srgbClr val="0070C0"/>
                </a:solidFill>
              </a:rPr>
              <a:t>HTML</a:t>
            </a:r>
            <a:r>
              <a:rPr lang="en-US" dirty="0"/>
              <a:t>, </a:t>
            </a:r>
            <a:r>
              <a:rPr lang="en-US" dirty="0">
                <a:solidFill>
                  <a:srgbClr val="0070C0"/>
                </a:solidFill>
              </a:rPr>
              <a:t>JavaScript</a:t>
            </a:r>
            <a:r>
              <a:rPr lang="en-US" dirty="0"/>
              <a:t> and </a:t>
            </a:r>
            <a:r>
              <a:rPr lang="en-US" dirty="0">
                <a:solidFill>
                  <a:srgbClr val="0070C0"/>
                </a:solidFill>
              </a:rPr>
              <a:t>CSS</a:t>
            </a:r>
          </a:p>
        </p:txBody>
      </p:sp>
      <p:pic>
        <p:nvPicPr>
          <p:cNvPr id="1026" name="Picture 2" descr="http://i.ytimg.com/vi/4EVBg1pNdtc/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276" y="1443592"/>
            <a:ext cx="4117975" cy="2316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671" y="1074260"/>
            <a:ext cx="3836975" cy="646331"/>
          </a:xfrm>
          <a:prstGeom prst="rect">
            <a:avLst/>
          </a:prstGeom>
          <a:noFill/>
        </p:spPr>
        <p:txBody>
          <a:bodyPr wrap="square" rtlCol="0">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AngularJS was originally developed in 2009 by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Misko</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Hevery</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Adam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Abrons</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Brat Tech LLC, firstly named as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GetAngular</a:t>
            </a:r>
            <a:endPar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3838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5262663" y="735017"/>
            <a:ext cx="3346316" cy="2975044"/>
          </a:xfrm>
          <a:prstGeom prst="cloudCallout">
            <a:avLst>
              <a:gd name="adj1" fmla="val -78432"/>
              <a:gd name="adj2" fmla="val 18296"/>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better way to think about angular is </a:t>
            </a:r>
            <a:r>
              <a:rPr lang="en-US" sz="1100" b="1" u="sng"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z="11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to think about it as framework but as HTML compiler which allows you to create your OWN DSL in HTML, by attaching your own behavior to any HTML element, attribute or text. And by any I mean that you can make up your own names (outside those of HTML spec)</a:t>
            </a:r>
          </a:p>
        </p:txBody>
      </p:sp>
      <p:pic>
        <p:nvPicPr>
          <p:cNvPr id="5" name="Picture 4"/>
          <p:cNvPicPr>
            <a:picLocks noChangeAspect="1"/>
          </p:cNvPicPr>
          <p:nvPr/>
        </p:nvPicPr>
        <p:blipFill>
          <a:blip r:embed="rId2"/>
          <a:stretch>
            <a:fillRect/>
          </a:stretch>
        </p:blipFill>
        <p:spPr>
          <a:xfrm>
            <a:off x="1653353" y="2870577"/>
            <a:ext cx="2510085" cy="1678968"/>
          </a:xfrm>
          <a:prstGeom prst="rect">
            <a:avLst/>
          </a:prstGeom>
        </p:spPr>
      </p:pic>
      <p:sp>
        <p:nvSpPr>
          <p:cNvPr id="8" name="Rectangle 7"/>
          <p:cNvSpPr/>
          <p:nvPr/>
        </p:nvSpPr>
        <p:spPr>
          <a:xfrm>
            <a:off x="2181273" y="2460619"/>
            <a:ext cx="1454244" cy="307777"/>
          </a:xfrm>
          <a:prstGeom prst="rect">
            <a:avLst/>
          </a:prstGeom>
        </p:spPr>
        <p:txBody>
          <a:bodyPr wrap="none">
            <a:spAutoFit/>
          </a:bodyPr>
          <a:lstStyle/>
          <a:p>
            <a:r>
              <a:rPr lang="en-US" sz="1400"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Misko</a:t>
            </a:r>
            <a:r>
              <a:rPr lang="en-US" sz="14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Hevery</a:t>
            </a: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6" name="Title 1"/>
          <p:cNvSpPr>
            <a:spLocks noGrp="1"/>
          </p:cNvSpPr>
          <p:nvPr>
            <p:ph type="title"/>
          </p:nvPr>
        </p:nvSpPr>
        <p:spPr>
          <a:xfrm>
            <a:off x="477296" y="160775"/>
            <a:ext cx="7886700" cy="516428"/>
          </a:xfrm>
        </p:spPr>
        <p:txBody>
          <a:bodyPr/>
          <a:lstStyle/>
          <a:p>
            <a:r>
              <a:rPr lang="en-US" dirty="0" smtClean="0"/>
              <a:t>What is AngularJS a/c to </a:t>
            </a:r>
            <a:r>
              <a:rPr lang="en-US" dirty="0" err="1" smtClean="0"/>
              <a:t>Misko</a:t>
            </a:r>
            <a:r>
              <a:rPr lang="en-US" dirty="0" smtClean="0"/>
              <a:t> </a:t>
            </a:r>
            <a:r>
              <a:rPr lang="en-US" dirty="0" err="1" smtClean="0"/>
              <a:t>Hevery</a:t>
            </a:r>
            <a:r>
              <a:rPr lang="en-US" dirty="0" smtClean="0"/>
              <a:t> ?</a:t>
            </a:r>
            <a:endParaRPr lang="en-US" dirty="0"/>
          </a:p>
        </p:txBody>
      </p:sp>
    </p:spTree>
    <p:extLst>
      <p:ext uri="{BB962C8B-B14F-4D97-AF65-F5344CB8AC3E}">
        <p14:creationId xmlns:p14="http://schemas.microsoft.com/office/powerpoint/2010/main" val="4026198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Brands Using AngularJS</a:t>
            </a:r>
            <a:endParaRPr lang="en-US" dirty="0"/>
          </a:p>
        </p:txBody>
      </p:sp>
      <p:pic>
        <p:nvPicPr>
          <p:cNvPr id="3" name="Picture 2"/>
          <p:cNvPicPr>
            <a:picLocks noChangeAspect="1"/>
          </p:cNvPicPr>
          <p:nvPr/>
        </p:nvPicPr>
        <p:blipFill>
          <a:blip r:embed="rId2"/>
          <a:stretch>
            <a:fillRect/>
          </a:stretch>
        </p:blipFill>
        <p:spPr>
          <a:xfrm>
            <a:off x="5712087" y="1055947"/>
            <a:ext cx="2213510" cy="823510"/>
          </a:xfrm>
          <a:prstGeom prst="rect">
            <a:avLst/>
          </a:prstGeom>
        </p:spPr>
      </p:pic>
      <p:pic>
        <p:nvPicPr>
          <p:cNvPr id="1028" name="Picture 4" descr="http://search.gigaom.com/wp-content/uploads/sites/3/2012/06/Netfli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83" y="3216540"/>
            <a:ext cx="2177794" cy="5919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3744" y="810971"/>
            <a:ext cx="3182603" cy="1706509"/>
            <a:chOff x="663744" y="810971"/>
            <a:chExt cx="3182603" cy="1706509"/>
          </a:xfrm>
        </p:grpSpPr>
        <p:pic>
          <p:nvPicPr>
            <p:cNvPr id="5" name="Picture 4"/>
            <p:cNvPicPr>
              <a:picLocks noChangeAspect="1"/>
            </p:cNvPicPr>
            <p:nvPr/>
          </p:nvPicPr>
          <p:blipFill>
            <a:blip r:embed="rId4"/>
            <a:stretch>
              <a:fillRect/>
            </a:stretch>
          </p:blipFill>
          <p:spPr>
            <a:xfrm>
              <a:off x="838959" y="810971"/>
              <a:ext cx="2832174" cy="1434242"/>
            </a:xfrm>
            <a:prstGeom prst="rect">
              <a:avLst/>
            </a:prstGeom>
          </p:spPr>
        </p:pic>
        <p:sp>
          <p:nvSpPr>
            <p:cNvPr id="4" name="TextBox 3"/>
            <p:cNvSpPr txBox="1"/>
            <p:nvPr/>
          </p:nvSpPr>
          <p:spPr>
            <a:xfrm>
              <a:off x="663744" y="2240481"/>
              <a:ext cx="3182603" cy="276999"/>
            </a:xfrm>
            <a:prstGeom prst="rect">
              <a:avLst/>
            </a:prstGeom>
            <a:noFill/>
          </p:spPr>
          <p:txBody>
            <a:bodyPr wrap="none" rtlCol="0">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YouTube application for Sony's PlayStation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3</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114" y="2227438"/>
            <a:ext cx="4115455" cy="2472403"/>
          </a:xfrm>
          <a:prstGeom prst="rect">
            <a:avLst/>
          </a:prstGeom>
        </p:spPr>
      </p:pic>
    </p:spTree>
    <p:extLst>
      <p:ext uri="{BB962C8B-B14F-4D97-AF65-F5344CB8AC3E}">
        <p14:creationId xmlns:p14="http://schemas.microsoft.com/office/powerpoint/2010/main" val="381003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Brands Using AngularJS</a:t>
            </a:r>
          </a:p>
        </p:txBody>
      </p:sp>
      <p:pic>
        <p:nvPicPr>
          <p:cNvPr id="1026" name="Picture 2" descr="http://3.bp.blogspot.com/-Sff89YZ1Kq0/T-dvh03TsnI/AAAAAAAAADo/ZOnhfHNRUXM/s1600/Freelancer-copy.com_logo_color_on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680" y="786741"/>
            <a:ext cx="4268121" cy="893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powderstash.com/images/Weather.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254" y="1738901"/>
            <a:ext cx="2765348" cy="20366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07396" y="1789681"/>
            <a:ext cx="5210512" cy="3216618"/>
          </a:xfrm>
          <a:prstGeom prst="rect">
            <a:avLst/>
          </a:prstGeom>
        </p:spPr>
      </p:pic>
    </p:spTree>
    <p:extLst>
      <p:ext uri="{BB962C8B-B14F-4D97-AF65-F5344CB8AC3E}">
        <p14:creationId xmlns:p14="http://schemas.microsoft.com/office/powerpoint/2010/main" val="1840717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4237169" y="3253992"/>
            <a:ext cx="624795" cy="117861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890869" y="914401"/>
            <a:ext cx="2745291" cy="2616502"/>
            <a:chOff x="2920053" y="1332691"/>
            <a:chExt cx="2255507" cy="2198211"/>
          </a:xfrm>
        </p:grpSpPr>
        <p:sp>
          <p:nvSpPr>
            <p:cNvPr id="4" name="Rounded Rectangle 3"/>
            <p:cNvSpPr/>
            <p:nvPr/>
          </p:nvSpPr>
          <p:spPr>
            <a:xfrm>
              <a:off x="2957211" y="3038034"/>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SPA</a:t>
              </a:r>
              <a:endParaRPr lang="en-US" b="1"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976" y="1332691"/>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0053" y="2416550"/>
              <a:ext cx="659728" cy="658813"/>
            </a:xfrm>
            <a:prstGeom prst="rect">
              <a:avLst/>
            </a:prstGeom>
          </p:spPr>
        </p:pic>
      </p:grpSp>
      <p:grpSp>
        <p:nvGrpSpPr>
          <p:cNvPr id="18" name="Group 17"/>
          <p:cNvGrpSpPr/>
          <p:nvPr/>
        </p:nvGrpSpPr>
        <p:grpSpPr>
          <a:xfrm>
            <a:off x="5138874" y="4066163"/>
            <a:ext cx="2555707" cy="505843"/>
            <a:chOff x="3611629" y="3289575"/>
            <a:chExt cx="3927308" cy="1438072"/>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900" dirty="0"/>
            </a:p>
          </p:txBody>
        </p:sp>
        <p:cxnSp>
          <p:nvCxnSpPr>
            <p:cNvPr id="9" name="Elbow Connector 8"/>
            <p:cNvCxnSpPr>
              <a:stCxn id="5" idx="2"/>
              <a:endCxn id="6" idx="1"/>
            </p:cNvCxnSpPr>
            <p:nvPr/>
          </p:nvCxnSpPr>
          <p:spPr>
            <a:xfrm rot="16200000" flipH="1">
              <a:off x="4793827" y="3425474"/>
              <a:ext cx="672830" cy="1419193"/>
            </a:xfrm>
            <a:prstGeom prst="bentConnector2">
              <a:avLst/>
            </a:prstGeom>
            <a:ln w="15875"/>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5839839" y="4215324"/>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err="1" smtClean="0"/>
                <a:t>TakeAway</a:t>
              </a:r>
              <a:endParaRPr lang="en-US" sz="800" dirty="0"/>
            </a:p>
          </p:txBody>
        </p:sp>
      </p:grpSp>
      <p:sp>
        <p:nvSpPr>
          <p:cNvPr id="19"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Let us see what is Single Page Application first </a:t>
            </a:r>
            <a:endParaRPr lang="en-US" dirty="0"/>
          </a:p>
        </p:txBody>
      </p:sp>
    </p:spTree>
    <p:extLst>
      <p:ext uri="{BB962C8B-B14F-4D97-AF65-F5344CB8AC3E}">
        <p14:creationId xmlns:p14="http://schemas.microsoft.com/office/powerpoint/2010/main" val="905998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a:t>
            </a:r>
            <a:endParaRPr lang="en-US" dirty="0"/>
          </a:p>
        </p:txBody>
      </p:sp>
      <p:sp>
        <p:nvSpPr>
          <p:cNvPr id="3" name="Content Placeholder 2"/>
          <p:cNvSpPr>
            <a:spLocks noGrp="1"/>
          </p:cNvSpPr>
          <p:nvPr>
            <p:ph idx="1"/>
          </p:nvPr>
        </p:nvSpPr>
        <p:spPr>
          <a:xfrm>
            <a:off x="457200" y="770856"/>
            <a:ext cx="7886700" cy="3927702"/>
          </a:xfrm>
        </p:spPr>
        <p:txBody>
          <a:bodyPr/>
          <a:lstStyle/>
          <a:p>
            <a:r>
              <a:rPr lang="en-US" dirty="0"/>
              <a:t> Single Page Application is a web app in which the majority of interactions are handled on the client without the need to reach a server, with a goal of providing a more fluid user experience</a:t>
            </a:r>
          </a:p>
        </p:txBody>
      </p:sp>
      <p:pic>
        <p:nvPicPr>
          <p:cNvPr id="4" name="Picture 3"/>
          <p:cNvPicPr>
            <a:picLocks noChangeAspect="1"/>
          </p:cNvPicPr>
          <p:nvPr/>
        </p:nvPicPr>
        <p:blipFill>
          <a:blip r:embed="rId2"/>
          <a:stretch>
            <a:fillRect/>
          </a:stretch>
        </p:blipFill>
        <p:spPr>
          <a:xfrm>
            <a:off x="749030" y="1714501"/>
            <a:ext cx="4682246" cy="2633764"/>
          </a:xfrm>
          <a:prstGeom prst="rect">
            <a:avLst/>
          </a:prstGeom>
        </p:spPr>
      </p:pic>
      <p:sp>
        <p:nvSpPr>
          <p:cNvPr id="6" name="TextBox 5"/>
          <p:cNvSpPr txBox="1"/>
          <p:nvPr/>
        </p:nvSpPr>
        <p:spPr>
          <a:xfrm>
            <a:off x="1634245" y="4569501"/>
            <a:ext cx="3064213" cy="300082"/>
          </a:xfrm>
          <a:prstGeom prst="rect">
            <a:avLst/>
          </a:prstGeom>
          <a:noFill/>
        </p:spPr>
        <p:txBody>
          <a:bodyPr wrap="square" rtlCol="0">
            <a:spAutoFit/>
          </a:bodyPr>
          <a:lstStyle/>
          <a:p>
            <a:r>
              <a:rPr lang="en-US" dirty="0" smtClean="0"/>
              <a:t>Reference: https</a:t>
            </a:r>
            <a:r>
              <a:rPr lang="en-US" dirty="0"/>
              <a:t>://channel9.msdn.com/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523" y="1614793"/>
            <a:ext cx="2476907" cy="2476907"/>
          </a:xfrm>
          <a:prstGeom prst="rect">
            <a:avLst/>
          </a:prstGeom>
        </p:spPr>
      </p:pic>
      <p:sp>
        <p:nvSpPr>
          <p:cNvPr id="8" name="TextBox 7"/>
          <p:cNvSpPr txBox="1"/>
          <p:nvPr/>
        </p:nvSpPr>
        <p:spPr>
          <a:xfrm>
            <a:off x="6363163" y="1404433"/>
            <a:ext cx="1060315" cy="430887"/>
          </a:xfrm>
          <a:prstGeom prst="rect">
            <a:avLst/>
          </a:prstGeom>
          <a:noFill/>
        </p:spPr>
        <p:txBody>
          <a:bodyPr wrap="square" rtlCol="0">
            <a:spAutoFit/>
          </a:bodyPr>
          <a:lstStyle/>
          <a:p>
            <a:pPr algn="ctr"/>
            <a:r>
              <a:rPr lang="en-US" sz="1100" b="1" dirty="0" smtClean="0"/>
              <a:t>Client Side Routing</a:t>
            </a:r>
            <a:endParaRPr lang="en-US" sz="1100" b="1" dirty="0"/>
          </a:p>
        </p:txBody>
      </p:sp>
      <p:sp>
        <p:nvSpPr>
          <p:cNvPr id="7" name="TextBox 6"/>
          <p:cNvSpPr txBox="1"/>
          <p:nvPr/>
        </p:nvSpPr>
        <p:spPr>
          <a:xfrm>
            <a:off x="7559780" y="1384977"/>
            <a:ext cx="1060315" cy="430887"/>
          </a:xfrm>
          <a:prstGeom prst="rect">
            <a:avLst/>
          </a:prstGeom>
          <a:noFill/>
        </p:spPr>
        <p:txBody>
          <a:bodyPr wrap="square" rtlCol="0">
            <a:spAutoFit/>
          </a:bodyPr>
          <a:lstStyle/>
          <a:p>
            <a:pPr algn="ctr"/>
            <a:r>
              <a:rPr lang="en-US" sz="1100" b="1" dirty="0" smtClean="0"/>
              <a:t>Client Side Rendering</a:t>
            </a:r>
            <a:endParaRPr lang="en-US" sz="1100" b="1" dirty="0"/>
          </a:p>
        </p:txBody>
      </p:sp>
    </p:spTree>
    <p:extLst>
      <p:ext uri="{BB962C8B-B14F-4D97-AF65-F5344CB8AC3E}">
        <p14:creationId xmlns:p14="http://schemas.microsoft.com/office/powerpoint/2010/main" val="3135588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SINGLE </a:t>
            </a:r>
            <a:r>
              <a:rPr lang="en-US" dirty="0"/>
              <a:t>PAGE </a:t>
            </a:r>
            <a:r>
              <a:rPr lang="en-US" dirty="0" smtClean="0"/>
              <a:t>APPLICATION</a:t>
            </a:r>
            <a:endParaRPr lang="en-US" dirty="0"/>
          </a:p>
        </p:txBody>
      </p:sp>
      <p:grpSp>
        <p:nvGrpSpPr>
          <p:cNvPr id="7" name="Group 6"/>
          <p:cNvGrpSpPr/>
          <p:nvPr/>
        </p:nvGrpSpPr>
        <p:grpSpPr>
          <a:xfrm>
            <a:off x="1813758" y="881483"/>
            <a:ext cx="5374983" cy="3804110"/>
            <a:chOff x="996635" y="2291994"/>
            <a:chExt cx="5374983" cy="380411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35" y="2291994"/>
              <a:ext cx="5374983" cy="3804110"/>
            </a:xfrm>
            <a:prstGeom prst="rect">
              <a:avLst/>
            </a:prstGeom>
          </p:spPr>
        </p:pic>
        <p:sp>
          <p:nvSpPr>
            <p:cNvPr id="6" name="Rectangle 5"/>
            <p:cNvSpPr/>
            <p:nvPr/>
          </p:nvSpPr>
          <p:spPr>
            <a:xfrm>
              <a:off x="5234376" y="2651514"/>
              <a:ext cx="998483" cy="5780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828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2433318" y="2223443"/>
            <a:ext cx="607809" cy="1841395"/>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2"/>
            <a:endCxn id="6" idx="1"/>
          </p:cNvCxnSpPr>
          <p:nvPr/>
        </p:nvCxnSpPr>
        <p:spPr>
          <a:xfrm rot="16200000" flipH="1">
            <a:off x="5830145" y="2743237"/>
            <a:ext cx="267509" cy="237834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92809" y="1945532"/>
            <a:ext cx="1087744" cy="894705"/>
            <a:chOff x="1392808" y="642026"/>
            <a:chExt cx="2255507" cy="2198211"/>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t>SPA</a:t>
              </a:r>
              <a:endParaRPr lang="en-US" sz="9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grpSp>
      <p:grpSp>
        <p:nvGrpSpPr>
          <p:cNvPr id="16" name="Group 15"/>
          <p:cNvGrpSpPr/>
          <p:nvPr/>
        </p:nvGrpSpPr>
        <p:grpSpPr>
          <a:xfrm>
            <a:off x="3489955" y="1799617"/>
            <a:ext cx="2619015" cy="1999039"/>
            <a:chOff x="3489955" y="2347369"/>
            <a:chExt cx="1897221" cy="1451287"/>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AngularJS</a:t>
              </a:r>
              <a:endParaRPr lang="en-US" b="1"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sp>
        <p:nvSpPr>
          <p:cNvPr id="6" name="Rounded Rectangle 5"/>
          <p:cNvSpPr/>
          <p:nvPr/>
        </p:nvSpPr>
        <p:spPr>
          <a:xfrm>
            <a:off x="7153072" y="3949430"/>
            <a:ext cx="979250" cy="2334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smtClean="0"/>
              <a:t>TakeAway</a:t>
            </a:r>
            <a:endParaRPr lang="en-US" sz="1000" dirty="0"/>
          </a:p>
        </p:txBody>
      </p:sp>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AngularJS in Detail</a:t>
            </a:r>
            <a:endParaRPr lang="en-US" dirty="0"/>
          </a:p>
        </p:txBody>
      </p:sp>
    </p:spTree>
    <p:extLst>
      <p:ext uri="{BB962C8B-B14F-4D97-AF65-F5344CB8AC3E}">
        <p14:creationId xmlns:p14="http://schemas.microsoft.com/office/powerpoint/2010/main" val="3955357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897177" y="3128049"/>
            <a:ext cx="1182" cy="4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80967" y="2265530"/>
            <a:ext cx="1182" cy="47945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MVC &amp; MVW Way of AngularJS</a:t>
            </a:r>
            <a:endParaRPr lang="en-US" dirty="0"/>
          </a:p>
        </p:txBody>
      </p:sp>
      <p:pic>
        <p:nvPicPr>
          <p:cNvPr id="4" name="Picture 3"/>
          <p:cNvPicPr>
            <a:picLocks noChangeAspect="1"/>
          </p:cNvPicPr>
          <p:nvPr/>
        </p:nvPicPr>
        <p:blipFill>
          <a:blip r:embed="rId2"/>
          <a:stretch>
            <a:fillRect/>
          </a:stretch>
        </p:blipFill>
        <p:spPr>
          <a:xfrm>
            <a:off x="197749" y="1098080"/>
            <a:ext cx="4025088" cy="3018816"/>
          </a:xfrm>
          <a:prstGeom prst="rect">
            <a:avLst/>
          </a:prstGeom>
        </p:spPr>
      </p:pic>
      <p:sp>
        <p:nvSpPr>
          <p:cNvPr id="7" name="Rectangle 6"/>
          <p:cNvSpPr/>
          <p:nvPr/>
        </p:nvSpPr>
        <p:spPr>
          <a:xfrm>
            <a:off x="4859258" y="1367933"/>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Model</a:t>
            </a:r>
            <a:endParaRPr lang="en-US" dirty="0"/>
          </a:p>
        </p:txBody>
      </p:sp>
      <p:sp>
        <p:nvSpPr>
          <p:cNvPr id="8" name="Rectangle 7"/>
          <p:cNvSpPr/>
          <p:nvPr/>
        </p:nvSpPr>
        <p:spPr>
          <a:xfrm>
            <a:off x="7657538" y="1338749"/>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View</a:t>
            </a:r>
            <a:endParaRPr lang="en-US" dirty="0"/>
          </a:p>
        </p:txBody>
      </p:sp>
      <p:sp>
        <p:nvSpPr>
          <p:cNvPr id="9" name="Rectangle 8"/>
          <p:cNvSpPr/>
          <p:nvPr/>
        </p:nvSpPr>
        <p:spPr>
          <a:xfrm>
            <a:off x="6393874" y="3513474"/>
            <a:ext cx="1108019" cy="5693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Directive</a:t>
            </a:r>
            <a:endParaRPr lang="en-US" dirty="0"/>
          </a:p>
        </p:txBody>
      </p:sp>
      <p:sp>
        <p:nvSpPr>
          <p:cNvPr id="10" name="TextBox 9"/>
          <p:cNvSpPr txBox="1"/>
          <p:nvPr/>
        </p:nvSpPr>
        <p:spPr>
          <a:xfrm>
            <a:off x="1146303" y="4363979"/>
            <a:ext cx="2138294" cy="300082"/>
          </a:xfrm>
          <a:prstGeom prst="rect">
            <a:avLst/>
          </a:prstGeom>
          <a:noFill/>
        </p:spPr>
        <p:txBody>
          <a:bodyPr wrap="square" rtlCol="0">
            <a:spAutoFit/>
          </a:bodyPr>
          <a:lstStyle/>
          <a:p>
            <a:r>
              <a:rPr lang="en-US" dirty="0" smtClean="0"/>
              <a:t>Reference: Avaldes.com</a:t>
            </a:r>
            <a:endParaRPr lang="en-US" dirty="0"/>
          </a:p>
        </p:txBody>
      </p:sp>
      <p:sp>
        <p:nvSpPr>
          <p:cNvPr id="11" name="Rectangle 10"/>
          <p:cNvSpPr/>
          <p:nvPr/>
        </p:nvSpPr>
        <p:spPr>
          <a:xfrm>
            <a:off x="7852092" y="3513474"/>
            <a:ext cx="107976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Unit Test</a:t>
            </a:r>
            <a:endParaRPr lang="en-US" dirty="0"/>
          </a:p>
        </p:txBody>
      </p:sp>
      <p:sp>
        <p:nvSpPr>
          <p:cNvPr id="12" name="Rectangle 11"/>
          <p:cNvSpPr/>
          <p:nvPr/>
        </p:nvSpPr>
        <p:spPr>
          <a:xfrm>
            <a:off x="5050108" y="3513474"/>
            <a:ext cx="100564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Controller</a:t>
            </a:r>
            <a:endParaRPr lang="en-US" dirty="0"/>
          </a:p>
        </p:txBody>
      </p:sp>
      <p:sp>
        <p:nvSpPr>
          <p:cNvPr id="13" name="Rectangle 12"/>
          <p:cNvSpPr/>
          <p:nvPr/>
        </p:nvSpPr>
        <p:spPr>
          <a:xfrm>
            <a:off x="6240122" y="2607488"/>
            <a:ext cx="1261771" cy="5178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Whatever</a:t>
            </a:r>
            <a:endParaRPr lang="en-US" dirty="0"/>
          </a:p>
        </p:txBody>
      </p:sp>
      <p:pic>
        <p:nvPicPr>
          <p:cNvPr id="14" name="Picture 13"/>
          <p:cNvPicPr>
            <a:picLocks noChangeAspect="1"/>
          </p:cNvPicPr>
          <p:nvPr/>
        </p:nvPicPr>
        <p:blipFill>
          <a:blip r:embed="rId3"/>
          <a:stretch>
            <a:fillRect/>
          </a:stretch>
        </p:blipFill>
        <p:spPr>
          <a:xfrm>
            <a:off x="6476901" y="1457398"/>
            <a:ext cx="827588" cy="827588"/>
          </a:xfrm>
          <a:prstGeom prst="rect">
            <a:avLst/>
          </a:prstGeom>
        </p:spPr>
      </p:pic>
      <p:cxnSp>
        <p:nvCxnSpPr>
          <p:cNvPr id="16" name="Straight Connector 15"/>
          <p:cNvCxnSpPr>
            <a:stCxn id="7" idx="3"/>
          </p:cNvCxnSpPr>
          <p:nvPr/>
        </p:nvCxnSpPr>
        <p:spPr>
          <a:xfrm>
            <a:off x="6123853" y="1868908"/>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19828" y="1855939"/>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a:endCxn id="13" idx="1"/>
          </p:cNvCxnSpPr>
          <p:nvPr/>
        </p:nvCxnSpPr>
        <p:spPr>
          <a:xfrm flipV="1">
            <a:off x="5552933" y="2866421"/>
            <a:ext cx="687189" cy="647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1" idx="0"/>
          </p:cNvCxnSpPr>
          <p:nvPr/>
        </p:nvCxnSpPr>
        <p:spPr>
          <a:xfrm>
            <a:off x="7501893" y="2884935"/>
            <a:ext cx="890084" cy="62853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179808" y="17138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332208" y="18662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84608" y="20186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852092" y="1713858"/>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HTML</a:t>
            </a:r>
            <a:endParaRPr lang="en-US" dirty="0"/>
          </a:p>
        </p:txBody>
      </p:sp>
      <p:sp>
        <p:nvSpPr>
          <p:cNvPr id="39" name="Rectangle 38"/>
          <p:cNvSpPr/>
          <p:nvPr/>
        </p:nvSpPr>
        <p:spPr>
          <a:xfrm>
            <a:off x="7852092" y="2023323"/>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CSS</a:t>
            </a:r>
            <a:endParaRPr lang="en-US" dirty="0"/>
          </a:p>
        </p:txBody>
      </p:sp>
      <p:cxnSp>
        <p:nvCxnSpPr>
          <p:cNvPr id="44" name="Straight Connector 43"/>
          <p:cNvCxnSpPr/>
          <p:nvPr/>
        </p:nvCxnSpPr>
        <p:spPr>
          <a:xfrm>
            <a:off x="4435366" y="1084369"/>
            <a:ext cx="10510" cy="3091439"/>
          </a:xfrm>
          <a:prstGeom prst="line">
            <a:avLst/>
          </a:prstGeom>
          <a:ln w="158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856748" y="745700"/>
            <a:ext cx="1177159" cy="400110"/>
          </a:xfrm>
          <a:prstGeom prst="rect">
            <a:avLst/>
          </a:prstGeom>
          <a:noFill/>
        </p:spPr>
        <p:txBody>
          <a:bodyPr wrap="square" rtlCol="0">
            <a:spAutoFit/>
          </a:bodyPr>
          <a:lstStyle/>
          <a:p>
            <a:r>
              <a:rPr lang="en-US" sz="2000" b="1" dirty="0" smtClean="0"/>
              <a:t>MVC</a:t>
            </a:r>
            <a:endParaRPr lang="en-US" sz="2000" b="1" dirty="0"/>
          </a:p>
        </p:txBody>
      </p:sp>
      <p:sp>
        <p:nvSpPr>
          <p:cNvPr id="46" name="TextBox 45"/>
          <p:cNvSpPr txBox="1"/>
          <p:nvPr/>
        </p:nvSpPr>
        <p:spPr>
          <a:xfrm>
            <a:off x="6438339" y="746538"/>
            <a:ext cx="1177159" cy="400110"/>
          </a:xfrm>
          <a:prstGeom prst="rect">
            <a:avLst/>
          </a:prstGeom>
          <a:noFill/>
        </p:spPr>
        <p:txBody>
          <a:bodyPr wrap="square" rtlCol="0">
            <a:spAutoFit/>
          </a:bodyPr>
          <a:lstStyle/>
          <a:p>
            <a:r>
              <a:rPr lang="en-US" sz="2000" b="1" dirty="0" smtClean="0"/>
              <a:t>MVW</a:t>
            </a:r>
            <a:endParaRPr lang="en-US" sz="2000" b="1" dirty="0"/>
          </a:p>
        </p:txBody>
      </p:sp>
    </p:spTree>
    <p:extLst>
      <p:ext uri="{BB962C8B-B14F-4D97-AF65-F5344CB8AC3E}">
        <p14:creationId xmlns:p14="http://schemas.microsoft.com/office/powerpoint/2010/main" val="1356150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Features of AngularJS</a:t>
            </a:r>
            <a:endParaRPr lang="en-US"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b="27051"/>
          <a:stretch/>
        </p:blipFill>
        <p:spPr>
          <a:xfrm>
            <a:off x="2962300" y="824747"/>
            <a:ext cx="3234224" cy="3391593"/>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t="73255" b="193"/>
          <a:stretch/>
        </p:blipFill>
        <p:spPr>
          <a:xfrm>
            <a:off x="3278212" y="4156074"/>
            <a:ext cx="2587576" cy="997154"/>
          </a:xfrm>
          <a:prstGeom prst="rect">
            <a:avLst/>
          </a:prstGeom>
        </p:spPr>
      </p:pic>
    </p:spTree>
    <p:extLst>
      <p:ext uri="{BB962C8B-B14F-4D97-AF65-F5344CB8AC3E}">
        <p14:creationId xmlns:p14="http://schemas.microsoft.com/office/powerpoint/2010/main" val="198610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0" indent="0">
              <a:buNone/>
            </a:pPr>
            <a:r>
              <a:rPr lang="en-US" dirty="0" smtClean="0"/>
              <a:t>At the end of the session you will be able to learn:</a:t>
            </a:r>
            <a:endParaRPr lang="en-US" dirty="0"/>
          </a:p>
          <a:p>
            <a:r>
              <a:rPr lang="en-US" dirty="0" smtClean="0"/>
              <a:t>Why should we use AngularJS</a:t>
            </a:r>
          </a:p>
          <a:p>
            <a:r>
              <a:rPr lang="en-US" dirty="0" smtClean="0"/>
              <a:t>What is AngularJS</a:t>
            </a:r>
          </a:p>
          <a:p>
            <a:r>
              <a:rPr lang="en-US" dirty="0" smtClean="0"/>
              <a:t>MVC &amp; MVW Architecture</a:t>
            </a:r>
          </a:p>
          <a:p>
            <a:r>
              <a:rPr lang="en-US" dirty="0" smtClean="0"/>
              <a:t>AngularJS Features</a:t>
            </a:r>
          </a:p>
          <a:p>
            <a:r>
              <a:rPr lang="en-US" dirty="0" smtClean="0"/>
              <a:t>How to build a responsive single page application</a:t>
            </a:r>
          </a:p>
        </p:txBody>
      </p:sp>
    </p:spTree>
    <p:extLst>
      <p:ext uri="{BB962C8B-B14F-4D97-AF65-F5344CB8AC3E}">
        <p14:creationId xmlns:p14="http://schemas.microsoft.com/office/powerpoint/2010/main" val="1740739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902" y="952702"/>
            <a:ext cx="5184843" cy="2916474"/>
          </a:xfrm>
          <a:prstGeom prst="rect">
            <a:avLst/>
          </a:prstGeom>
        </p:spPr>
      </p:pic>
    </p:spTree>
    <p:extLst>
      <p:ext uri="{BB962C8B-B14F-4D97-AF65-F5344CB8AC3E}">
        <p14:creationId xmlns:p14="http://schemas.microsoft.com/office/powerpoint/2010/main" val="325033794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67524"/>
            <a:ext cx="3492522" cy="1661993"/>
          </a:xfrm>
          <a:prstGeom prst="rect">
            <a:avLst/>
          </a:prstGeom>
          <a:noFill/>
        </p:spPr>
        <p:txBody>
          <a:bodyPr wrap="square" rtlCol="0">
            <a:spAutoFit/>
          </a:bodyPr>
          <a:lstStyle/>
          <a:p>
            <a:pPr defTabSz="685783"/>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Steps to create an AngularJS Application</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Include AngularJS</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Bootstrap the App</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Controller</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the View</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Run the Application</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a:t>AngularJS: Your first program</a:t>
            </a:r>
          </a:p>
        </p:txBody>
      </p:sp>
      <p:pic>
        <p:nvPicPr>
          <p:cNvPr id="6" name="Picture 5"/>
          <p:cNvPicPr>
            <a:picLocks noChangeAspect="1"/>
          </p:cNvPicPr>
          <p:nvPr/>
        </p:nvPicPr>
        <p:blipFill>
          <a:blip r:embed="rId2"/>
          <a:stretch>
            <a:fillRect/>
          </a:stretch>
        </p:blipFill>
        <p:spPr>
          <a:xfrm>
            <a:off x="2297746" y="1246023"/>
            <a:ext cx="6527483" cy="2566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575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dirty="0"/>
              <a:t>Building </a:t>
            </a:r>
            <a:r>
              <a:rPr lang="en-US" sz="2550" dirty="0" smtClean="0"/>
              <a:t>Highly </a:t>
            </a:r>
            <a:r>
              <a:rPr lang="en-US" sz="2550" dirty="0"/>
              <a:t>R</a:t>
            </a:r>
            <a:r>
              <a:rPr lang="en-US" sz="2550" dirty="0" smtClean="0"/>
              <a:t>esponsive </a:t>
            </a:r>
            <a:r>
              <a:rPr lang="en-US" sz="2550" dirty="0"/>
              <a:t>Single Page Application </a:t>
            </a:r>
          </a:p>
        </p:txBody>
      </p:sp>
      <p:sp>
        <p:nvSpPr>
          <p:cNvPr id="3" name="Content Placeholder 2"/>
          <p:cNvSpPr>
            <a:spLocks noGrp="1"/>
          </p:cNvSpPr>
          <p:nvPr>
            <p:ph idx="1"/>
          </p:nvPr>
        </p:nvSpPr>
        <p:spPr>
          <a:xfrm>
            <a:off x="457200" y="780670"/>
            <a:ext cx="8297186" cy="4061673"/>
          </a:xfrm>
        </p:spPr>
        <p:txBody>
          <a:bodyPr>
            <a:normAutofit lnSpcReduction="10000"/>
          </a:bodyPr>
          <a:lstStyle/>
          <a:p>
            <a:pPr algn="l"/>
            <a:r>
              <a:rPr lang="en-IN" dirty="0" err="1" smtClean="0">
                <a:solidFill>
                  <a:srgbClr val="0070C0"/>
                </a:solidFill>
              </a:rPr>
              <a:t>Usecase</a:t>
            </a:r>
            <a:r>
              <a:rPr lang="en-IN" dirty="0" smtClean="0">
                <a:solidFill>
                  <a:srgbClr val="0070C0"/>
                </a:solidFill>
              </a:rPr>
              <a:t> </a:t>
            </a:r>
            <a:r>
              <a:rPr lang="en-IN" dirty="0"/>
              <a:t>: </a:t>
            </a:r>
            <a:r>
              <a:rPr lang="en-IN" dirty="0" smtClean="0"/>
              <a:t>Build </a:t>
            </a:r>
            <a:r>
              <a:rPr lang="en-IN" dirty="0"/>
              <a:t>a User Management Application</a:t>
            </a:r>
          </a:p>
          <a:p>
            <a:pPr algn="l"/>
            <a:r>
              <a:rPr lang="en-IN" dirty="0" smtClean="0">
                <a:solidFill>
                  <a:srgbClr val="0070C0"/>
                </a:solidFill>
              </a:rPr>
              <a:t>Prerequisite</a:t>
            </a:r>
            <a:r>
              <a:rPr lang="en-IN" dirty="0" smtClean="0"/>
              <a:t> :</a:t>
            </a:r>
            <a:endParaRPr lang="en-IN" dirty="0"/>
          </a:p>
          <a:p>
            <a:pPr lvl="1" algn="l"/>
            <a:r>
              <a:rPr lang="en-IN" dirty="0"/>
              <a:t>Text Editor (sublime or </a:t>
            </a:r>
            <a:r>
              <a:rPr lang="en-IN" dirty="0" err="1"/>
              <a:t>notepadd</a:t>
            </a:r>
            <a:r>
              <a:rPr lang="en-IN" dirty="0"/>
              <a:t> ++)</a:t>
            </a:r>
          </a:p>
          <a:p>
            <a:pPr lvl="1" algn="l"/>
            <a:r>
              <a:rPr lang="en-IN" dirty="0"/>
              <a:t>Latest browser (Firefox or Chrome)</a:t>
            </a:r>
          </a:p>
          <a:p>
            <a:pPr lvl="1" algn="l"/>
            <a:r>
              <a:rPr lang="en-IN" dirty="0"/>
              <a:t>Installed </a:t>
            </a:r>
            <a:r>
              <a:rPr lang="en-IN" dirty="0" err="1"/>
              <a:t>NodeJS</a:t>
            </a:r>
            <a:r>
              <a:rPr lang="en-IN" dirty="0"/>
              <a:t> (server)</a:t>
            </a:r>
          </a:p>
          <a:p>
            <a:pPr lvl="1" algn="l"/>
            <a:r>
              <a:rPr lang="en-IN" dirty="0"/>
              <a:t>Mongo (To store </a:t>
            </a:r>
            <a:r>
              <a:rPr lang="en-IN" dirty="0" err="1"/>
              <a:t>userinfo</a:t>
            </a:r>
            <a:r>
              <a:rPr lang="en-IN" dirty="0"/>
              <a:t>)</a:t>
            </a:r>
          </a:p>
          <a:p>
            <a:r>
              <a:rPr lang="en-IN" dirty="0">
                <a:solidFill>
                  <a:srgbClr val="0070C0"/>
                </a:solidFill>
              </a:rPr>
              <a:t>Project</a:t>
            </a:r>
            <a:r>
              <a:rPr lang="en-IN" dirty="0"/>
              <a:t> </a:t>
            </a:r>
            <a:r>
              <a:rPr lang="en-IN" dirty="0">
                <a:solidFill>
                  <a:srgbClr val="0070C0"/>
                </a:solidFill>
              </a:rPr>
              <a:t>Specifications</a:t>
            </a:r>
            <a:r>
              <a:rPr lang="en-IN" dirty="0"/>
              <a:t> :</a:t>
            </a:r>
          </a:p>
          <a:p>
            <a:pPr lvl="1"/>
            <a:r>
              <a:rPr lang="en-IN" dirty="0"/>
              <a:t>Login to the Application</a:t>
            </a:r>
          </a:p>
          <a:p>
            <a:pPr lvl="1"/>
            <a:r>
              <a:rPr lang="en-IN" dirty="0"/>
              <a:t>Create a new user</a:t>
            </a:r>
          </a:p>
          <a:p>
            <a:pPr lvl="1"/>
            <a:r>
              <a:rPr lang="en-IN" dirty="0"/>
              <a:t>View Users List</a:t>
            </a:r>
          </a:p>
          <a:p>
            <a:pPr lvl="1"/>
            <a:r>
              <a:rPr lang="en-IN" dirty="0"/>
              <a:t>Update a existing user</a:t>
            </a:r>
          </a:p>
          <a:p>
            <a:pPr lvl="1"/>
            <a:r>
              <a:rPr lang="en-IN" dirty="0"/>
              <a:t>Delete user</a:t>
            </a:r>
          </a:p>
          <a:p>
            <a:pPr lvl="1"/>
            <a:r>
              <a:rPr lang="en-IN" dirty="0" err="1"/>
              <a:t>Signout</a:t>
            </a:r>
            <a:endParaRPr lang="en-IN" dirty="0"/>
          </a:p>
          <a:p>
            <a:pPr algn="l"/>
            <a:endParaRPr lang="en-US" dirty="0"/>
          </a:p>
        </p:txBody>
      </p:sp>
    </p:spTree>
    <p:extLst>
      <p:ext uri="{BB962C8B-B14F-4D97-AF65-F5344CB8AC3E}">
        <p14:creationId xmlns:p14="http://schemas.microsoft.com/office/powerpoint/2010/main" val="796102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727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Elbow Connector 8"/>
          <p:cNvCxnSpPr>
            <a:stCxn id="5" idx="2"/>
            <a:endCxn id="6" idx="1"/>
          </p:cNvCxnSpPr>
          <p:nvPr/>
        </p:nvCxnSpPr>
        <p:spPr>
          <a:xfrm rot="16200000" flipH="1">
            <a:off x="2742945" y="3238040"/>
            <a:ext cx="1509409" cy="1054757"/>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48450" y="1653702"/>
            <a:ext cx="1875686" cy="1357013"/>
            <a:chOff x="1392808" y="642026"/>
            <a:chExt cx="3994368" cy="3156630"/>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SPA</a:t>
              </a:r>
              <a:endParaRPr lang="en-US" sz="1000" dirty="0"/>
            </a:p>
          </p:txBody>
        </p:sp>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1000" dirty="0"/>
            </a:p>
          </p:txBody>
        </p:sp>
        <p:cxnSp>
          <p:nvCxnSpPr>
            <p:cNvPr id="7" name="Elbow Connector 6"/>
            <p:cNvCxnSpPr>
              <a:stCxn id="4" idx="2"/>
              <a:endCxn id="5" idx="1"/>
            </p:cNvCxnSpPr>
            <p:nvPr/>
          </p:nvCxnSpPr>
          <p:spPr>
            <a:xfrm rot="16200000" flipH="1">
              <a:off x="2589580" y="2522066"/>
              <a:ext cx="703879" cy="1340220"/>
            </a:xfrm>
            <a:prstGeom prst="bentConnector2">
              <a:avLst/>
            </a:prstGeom>
            <a:ln w="15875"/>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200" y="3445221"/>
            <a:ext cx="929465" cy="928176"/>
          </a:xfrm>
          <a:prstGeom prst="rect">
            <a:avLst/>
          </a:prstGeom>
        </p:spPr>
      </p:pic>
      <p:sp>
        <p:nvSpPr>
          <p:cNvPr id="6" name="Rounded Rectangle 5"/>
          <p:cNvSpPr/>
          <p:nvPr/>
        </p:nvSpPr>
        <p:spPr>
          <a:xfrm>
            <a:off x="4025028" y="4263962"/>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t>TakeAway</a:t>
            </a:r>
            <a:endParaRPr lang="en-US"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8" y="700391"/>
            <a:ext cx="3007385" cy="3007385"/>
          </a:xfrm>
          <a:prstGeom prst="rect">
            <a:avLst/>
          </a:prstGeom>
        </p:spPr>
      </p:pic>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err="1" smtClean="0"/>
              <a:t>TakeAways</a:t>
            </a:r>
            <a:endParaRPr lang="en-US" dirty="0"/>
          </a:p>
        </p:txBody>
      </p:sp>
    </p:spTree>
    <p:extLst>
      <p:ext uri="{BB962C8B-B14F-4D97-AF65-F5344CB8AC3E}">
        <p14:creationId xmlns:p14="http://schemas.microsoft.com/office/powerpoint/2010/main" val="3727955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19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180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5130" y="925567"/>
            <a:ext cx="4845269" cy="2725464"/>
          </a:xfrm>
          <a:prstGeom prst="rect">
            <a:avLst/>
          </a:prstGeom>
        </p:spPr>
      </p:pic>
    </p:spTree>
    <p:extLst>
      <p:ext uri="{BB962C8B-B14F-4D97-AF65-F5344CB8AC3E}">
        <p14:creationId xmlns:p14="http://schemas.microsoft.com/office/powerpoint/2010/main" val="243986905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158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spTree>
    <p:extLst>
      <p:ext uri="{BB962C8B-B14F-4D97-AF65-F5344CB8AC3E}">
        <p14:creationId xmlns:p14="http://schemas.microsoft.com/office/powerpoint/2010/main" val="1554089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18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spTree>
    <p:extLst>
      <p:ext uri="{BB962C8B-B14F-4D97-AF65-F5344CB8AC3E}">
        <p14:creationId xmlns:p14="http://schemas.microsoft.com/office/powerpoint/2010/main" val="73470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6181" y="1555003"/>
            <a:ext cx="2717665" cy="2717665"/>
          </a:xfrm>
          <a:prstGeom prst="rect">
            <a:avLst/>
          </a:prstGeom>
        </p:spPr>
      </p:pic>
      <p:sp>
        <p:nvSpPr>
          <p:cNvPr id="17" name="Rectangle 16"/>
          <p:cNvSpPr/>
          <p:nvPr/>
        </p:nvSpPr>
        <p:spPr>
          <a:xfrm>
            <a:off x="3343413" y="901470"/>
            <a:ext cx="2392519" cy="878702"/>
          </a:xfrm>
          <a:prstGeom prst="rect">
            <a:avLst/>
          </a:prstGeom>
        </p:spPr>
        <p:txBody>
          <a:bodyPr wrap="square">
            <a:spAutoFit/>
          </a:bodyPr>
          <a:lstStyle/>
          <a:p>
            <a:pPr lvl="0" algn="ctr" defTabSz="685783">
              <a:lnSpc>
                <a:spcPct val="150000"/>
              </a:lnSpc>
              <a:buClr>
                <a:srgbClr val="262626"/>
              </a:buClr>
            </a:pPr>
            <a:r>
              <a:rPr lang="en-US" sz="1800" b="1" dirty="0" smtClean="0">
                <a:solidFill>
                  <a:srgbClr val="0070C0"/>
                </a:solidFill>
                <a:latin typeface="Tw Cen MT" panose="020B0602020104020603" pitchFamily="34" charset="0"/>
                <a:ea typeface="Tahoma" panose="020B0604030504040204" pitchFamily="34" charset="0"/>
                <a:cs typeface="Tahoma" panose="020B0604030504040204" pitchFamily="34" charset="0"/>
              </a:rPr>
              <a:t>AngularJS will solve these problems</a:t>
            </a:r>
            <a:endParaRPr lang="en-IN" sz="1800" b="1" dirty="0">
              <a:solidFill>
                <a:srgbClr val="262626"/>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63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0706" y="1098010"/>
            <a:ext cx="5583677" cy="3140818"/>
          </a:xfrm>
          <a:prstGeom prst="rect">
            <a:avLst/>
          </a:prstGeom>
        </p:spPr>
      </p:pic>
    </p:spTree>
    <p:extLst>
      <p:ext uri="{BB962C8B-B14F-4D97-AF65-F5344CB8AC3E}">
        <p14:creationId xmlns:p14="http://schemas.microsoft.com/office/powerpoint/2010/main" val="2941359492"/>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Webinar EdurekaTemplate</Template>
  <TotalTime>2029</TotalTime>
  <Words>461</Words>
  <Application>Microsoft Office PowerPoint</Application>
  <PresentationFormat>On-screen Show (16:9)</PresentationFormat>
  <Paragraphs>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Castellar</vt:lpstr>
      <vt:lpstr>Symbol</vt:lpstr>
      <vt:lpstr>Tahoma</vt:lpstr>
      <vt:lpstr>Tw Cen MT</vt:lpstr>
      <vt:lpstr>Brain4ce_course_template</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AngularJS?</vt:lpstr>
      <vt:lpstr>What is AngularJS a/c to Misko Hevery ?</vt:lpstr>
      <vt:lpstr>Big Brands Using AngularJS</vt:lpstr>
      <vt:lpstr>Big Brands Using AngularJS</vt:lpstr>
      <vt:lpstr>PowerPoint Presentation</vt:lpstr>
      <vt:lpstr>SINGLE PAGE APPLICATION</vt:lpstr>
      <vt:lpstr>RESPONSIVE SINGLE PAGE APPLICATION</vt:lpstr>
      <vt:lpstr>PowerPoint Presentation</vt:lpstr>
      <vt:lpstr>MVC &amp; MVW Way of AngularJS</vt:lpstr>
      <vt:lpstr>PowerPoint Presentation</vt:lpstr>
      <vt:lpstr>PowerPoint Presentation</vt:lpstr>
      <vt:lpstr>PowerPoint Presentation</vt:lpstr>
      <vt:lpstr>Building Highly Responsive Single Page Application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Komala</dc:creator>
  <cp:lastModifiedBy>Awanish</cp:lastModifiedBy>
  <cp:revision>178</cp:revision>
  <dcterms:created xsi:type="dcterms:W3CDTF">2015-04-07T13:08:00Z</dcterms:created>
  <dcterms:modified xsi:type="dcterms:W3CDTF">2015-09-23T09:49:43Z</dcterms:modified>
</cp:coreProperties>
</file>